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2" r:id="rId2"/>
    <p:sldId id="286" r:id="rId3"/>
    <p:sldId id="332" r:id="rId4"/>
    <p:sldId id="258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B4E801E-066D-4757-B49C-D4319A906312}">
          <p14:sldIdLst>
            <p14:sldId id="322"/>
            <p14:sldId id="286"/>
            <p14:sldId id="332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8B1E0"/>
    <a:srgbClr val="52C2BD"/>
    <a:srgbClr val="FE2626"/>
    <a:srgbClr val="663300"/>
    <a:srgbClr val="CC00FF"/>
    <a:srgbClr val="FF0000"/>
    <a:srgbClr val="ED7D31"/>
    <a:srgbClr val="EEB50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napToGrid="0">
      <p:cViewPr varScale="1">
        <p:scale>
          <a:sx n="74" d="100"/>
          <a:sy n="74" d="100"/>
        </p:scale>
        <p:origin x="72" y="228"/>
      </p:cViewPr>
      <p:guideLst>
        <p:guide orient="horz" pos="572"/>
        <p:guide pos="4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DB145-7FCB-40BD-9040-2892CBBCD2FC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5AC39-A77F-4B7F-9005-0A61C6CF5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8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D7E3D-3D00-4CD2-916E-CF42E08AC5E8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4961F-C27B-4EBF-800D-6B9F945AA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2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4961F-C27B-4EBF-800D-6B9F945AAE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88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4961F-C27B-4EBF-800D-6B9F945AAE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48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14350" y="-437177"/>
            <a:ext cx="13392151" cy="7638077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44912" y="363678"/>
            <a:ext cx="1478058" cy="22842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76292" y="211506"/>
            <a:ext cx="1080000" cy="708750"/>
          </a:xfrm>
          <a:prstGeom prst="rect">
            <a:avLst/>
          </a:prstGeom>
        </p:spPr>
      </p:pic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1493838" y="2482850"/>
            <a:ext cx="6802437" cy="15017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400">
                <a:solidFill>
                  <a:srgbClr val="2AA4D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 smtClean="0"/>
              <a:t>Образец заголовка</a:t>
            </a:r>
          </a:p>
          <a:p>
            <a:pPr lvl="0"/>
            <a:r>
              <a:rPr lang="ru-RU" dirty="0" smtClean="0"/>
              <a:t>В две или в три строки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4" hasCustomPrompt="1"/>
          </p:nvPr>
        </p:nvSpPr>
        <p:spPr>
          <a:xfrm>
            <a:off x="1493838" y="4086225"/>
            <a:ext cx="6802437" cy="15763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 smtClean="0"/>
              <a:t>Образец текста. Для использования в длинных заголовках. Большим заголовком обозначить суть, </a:t>
            </a:r>
            <a:br>
              <a:rPr lang="ru-RU" dirty="0" smtClean="0"/>
            </a:br>
            <a:r>
              <a:rPr lang="ru-RU" dirty="0" smtClean="0"/>
              <a:t>а в этом блоке прописать оставшееся 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4030134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6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29405" y="5971188"/>
            <a:ext cx="1901250" cy="10687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/>
          <a:srcRect t="23893" r="17912"/>
          <a:stretch/>
        </p:blipFill>
        <p:spPr>
          <a:xfrm>
            <a:off x="7568981" y="-11018"/>
            <a:ext cx="4626691" cy="247441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4"/>
          <a:srcRect l="21919" t="2609"/>
          <a:stretch/>
        </p:blipFill>
        <p:spPr>
          <a:xfrm>
            <a:off x="-11018" y="-11017"/>
            <a:ext cx="1055509" cy="649494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rgbClr val="2AA4DB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13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4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20496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2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722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492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93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35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31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 (</a:t>
            </a:r>
            <a:r>
              <a:rPr lang="en-US" dirty="0" smtClean="0"/>
              <a:t>36</a:t>
            </a:r>
            <a:r>
              <a:rPr lang="ru-RU" dirty="0" smtClean="0"/>
              <a:t> </a:t>
            </a:r>
            <a:r>
              <a:rPr lang="en-US" dirty="0" err="1" smtClean="0"/>
              <a:t>pt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 </a:t>
            </a:r>
            <a:r>
              <a:rPr lang="en-US" dirty="0" smtClean="0"/>
              <a:t>(</a:t>
            </a:r>
            <a:r>
              <a:rPr lang="ru-RU" dirty="0" smtClean="0"/>
              <a:t>24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Второй уровень</a:t>
            </a:r>
            <a:r>
              <a:rPr lang="en-US" dirty="0" smtClean="0"/>
              <a:t> (20</a:t>
            </a:r>
            <a:r>
              <a:rPr lang="ru-RU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  <a:r>
              <a:rPr lang="en-US" dirty="0" smtClean="0"/>
              <a:t> (18</a:t>
            </a:r>
            <a:r>
              <a:rPr lang="ru-RU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endParaRPr lang="ru-RU" dirty="0" smtClean="0"/>
          </a:p>
          <a:p>
            <a:pPr lvl="3"/>
            <a:r>
              <a:rPr lang="ru-RU" dirty="0" smtClean="0"/>
              <a:t>Четвертый уровень</a:t>
            </a:r>
            <a:r>
              <a:rPr lang="en-US" dirty="0" smtClean="0"/>
              <a:t> (16</a:t>
            </a:r>
            <a:r>
              <a:rPr lang="ru-RU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endParaRPr lang="ru-RU" dirty="0" smtClean="0"/>
          </a:p>
          <a:p>
            <a:pPr lvl="4"/>
            <a:r>
              <a:rPr lang="ru-RU" dirty="0" smtClean="0"/>
              <a:t>Пятый уровень</a:t>
            </a:r>
            <a:r>
              <a:rPr lang="en-US" dirty="0" smtClean="0"/>
              <a:t> (14 </a:t>
            </a:r>
            <a:r>
              <a:rPr lang="en-US" dirty="0" err="1" smtClean="0"/>
              <a:t>pt</a:t>
            </a:r>
            <a:r>
              <a:rPr lang="en-US" dirty="0" smtClean="0"/>
              <a:t>) </a:t>
            </a:r>
            <a:r>
              <a:rPr lang="ru-RU" dirty="0" smtClean="0"/>
              <a:t>не меньше!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16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354368"/>
            <a:ext cx="542377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031" y="1014608"/>
            <a:ext cx="2245627" cy="71771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44" y="1020626"/>
            <a:ext cx="1045560" cy="69128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4983703" y="6199287"/>
            <a:ext cx="2254379" cy="35343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rgbClr val="22A1DA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tx2"/>
                </a:solidFill>
                <a:latin typeface="Segoe UI "/>
                <a:cs typeface="Segoe UI Semilight" panose="020B0402040204020203" pitchFamily="34" charset="0"/>
              </a:rPr>
              <a:t>г. Екатеринбург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100" dirty="0" smtClean="0">
                <a:solidFill>
                  <a:schemeClr val="tx2"/>
                </a:solidFill>
                <a:latin typeface="Segoe UI "/>
                <a:cs typeface="Segoe UI Semilight" panose="020B0402040204020203" pitchFamily="34" charset="0"/>
              </a:rPr>
              <a:t>30 ноября 2023 года</a:t>
            </a:r>
            <a:endParaRPr lang="en-US" sz="1100" dirty="0">
              <a:solidFill>
                <a:schemeClr val="tx2"/>
              </a:solidFill>
              <a:latin typeface="Segoe UI "/>
              <a:cs typeface="Segoe UI Semilight" panose="020B0402040204020203" pitchFamily="34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0" y="2159131"/>
            <a:ext cx="12192000" cy="17139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ru-RU" sz="3400" b="1" spc="-30" dirty="0">
              <a:solidFill>
                <a:srgbClr val="48B1E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72647" y="4780634"/>
            <a:ext cx="378184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</a:rPr>
              <a:t>Гамилова </a:t>
            </a:r>
            <a:r>
              <a:rPr lang="ru-RU" sz="1600" b="1" dirty="0">
                <a:solidFill>
                  <a:schemeClr val="tx2"/>
                </a:solidFill>
              </a:rPr>
              <a:t>А</a:t>
            </a:r>
            <a:r>
              <a:rPr lang="ru-RU" sz="1600" b="1" dirty="0" smtClean="0">
                <a:solidFill>
                  <a:schemeClr val="tx2"/>
                </a:solidFill>
              </a:rPr>
              <a:t>настасия Андреевна</a:t>
            </a:r>
            <a:endParaRPr lang="ru-RU" sz="1600" b="1" dirty="0">
              <a:solidFill>
                <a:schemeClr val="tx2"/>
              </a:solidFill>
            </a:endParaRPr>
          </a:p>
          <a:p>
            <a:endParaRPr lang="ru-RU" sz="1600" dirty="0" smtClean="0">
              <a:solidFill>
                <a:schemeClr val="tx2"/>
              </a:solidFill>
            </a:endParaRPr>
          </a:p>
          <a:p>
            <a:r>
              <a:rPr lang="ru-RU" sz="1600" dirty="0" smtClean="0">
                <a:solidFill>
                  <a:schemeClr val="tx2"/>
                </a:solidFill>
              </a:rPr>
              <a:t>Начальник отдела анализа развития 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предпринимательства и конкуренции 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Министерства </a:t>
            </a:r>
            <a:r>
              <a:rPr lang="ru-RU" sz="1600" dirty="0">
                <a:solidFill>
                  <a:schemeClr val="tx2"/>
                </a:solidFill>
              </a:rPr>
              <a:t>инвестиций </a:t>
            </a:r>
            <a:r>
              <a:rPr lang="ru-RU" sz="1600" dirty="0" smtClean="0">
                <a:solidFill>
                  <a:schemeClr val="tx2"/>
                </a:solidFill>
              </a:rPr>
              <a:t/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и </a:t>
            </a:r>
            <a:r>
              <a:rPr lang="ru-RU" sz="1600" dirty="0">
                <a:solidFill>
                  <a:schemeClr val="tx2"/>
                </a:solidFill>
              </a:rPr>
              <a:t>развития Свердловской области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883834" y="6370160"/>
            <a:ext cx="204540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73035" y="2216968"/>
            <a:ext cx="10547910" cy="2003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7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ru-RU" sz="3200" b="1" dirty="0">
                <a:solidFill>
                  <a:schemeClr val="accent1"/>
                </a:solidFill>
              </a:rPr>
              <a:t>О рекомендациях по совершенствованию порядка предоставления муниципального имущества субъектам малого и среднего предпринимательства и </a:t>
            </a:r>
            <a:r>
              <a:rPr lang="ru-RU" sz="3200" b="1" dirty="0" err="1">
                <a:solidFill>
                  <a:schemeClr val="accent1"/>
                </a:solidFill>
              </a:rPr>
              <a:t>самозанятым</a:t>
            </a:r>
            <a:r>
              <a:rPr lang="ru-RU" sz="3200" b="1" dirty="0">
                <a:solidFill>
                  <a:schemeClr val="accent1"/>
                </a:solidFill>
              </a:rPr>
              <a:t> гражданам</a:t>
            </a:r>
            <a:endParaRPr lang="ru-RU" sz="32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79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21" y="62193"/>
            <a:ext cx="9444558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Имущественная поддержка субъектов </a:t>
            </a:r>
            <a:r>
              <a:rPr lang="ru-RU" altLang="ru-RU" sz="3200" b="1" dirty="0">
                <a:latin typeface="+mn-lt"/>
              </a:rPr>
              <a:t>МСП </a:t>
            </a:r>
            <a:r>
              <a:rPr lang="ru-RU" altLang="ru-RU" sz="3200" b="1" dirty="0" smtClean="0">
                <a:latin typeface="+mn-lt"/>
              </a:rPr>
              <a:t/>
            </a:r>
            <a:br>
              <a:rPr lang="ru-RU" altLang="ru-RU" sz="3200" b="1" dirty="0" smtClean="0">
                <a:latin typeface="+mn-lt"/>
              </a:rPr>
            </a:br>
            <a:r>
              <a:rPr lang="ru-RU" altLang="ru-RU" sz="3200" b="1" dirty="0" smtClean="0">
                <a:latin typeface="+mn-lt"/>
              </a:rPr>
              <a:t>в </a:t>
            </a:r>
            <a:r>
              <a:rPr lang="ru-RU" altLang="ru-RU" sz="3200" b="1" dirty="0">
                <a:latin typeface="+mn-lt"/>
              </a:rPr>
              <a:t>Свердловской области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4"/>
          </p:nvPr>
        </p:nvSpPr>
        <p:spPr>
          <a:xfrm>
            <a:off x="11318243" y="6356350"/>
            <a:ext cx="61324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2</a:t>
            </a:fld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1851" y="3337932"/>
            <a:ext cx="39290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200" dirty="0" smtClean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3346" y="1614383"/>
            <a:ext cx="38660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0887" y="2063898"/>
            <a:ext cx="350695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spc="-80" dirty="0">
                <a:solidFill>
                  <a:schemeClr val="accent1"/>
                </a:solidFill>
              </a:rPr>
              <a:t>Региональные </a:t>
            </a:r>
            <a:r>
              <a:rPr lang="ru-RU" sz="2200" b="1" spc="-80" dirty="0" smtClean="0">
                <a:solidFill>
                  <a:schemeClr val="accent1"/>
                </a:solidFill>
              </a:rPr>
              <a:t>проекты:</a:t>
            </a:r>
            <a:endParaRPr lang="ru-RU" sz="2200" b="1" dirty="0">
              <a:solidFill>
                <a:schemeClr val="accent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334" y="2548896"/>
            <a:ext cx="478943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«Акселерация 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субъектов 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МСП»;</a:t>
            </a:r>
            <a:endParaRPr lang="ru-RU" sz="2200" spc="-8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ru-RU" sz="2200" spc="-8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«Создание 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благоприятных условий для осуществления деятельности </a:t>
            </a:r>
            <a:r>
              <a:rPr lang="ru-RU" sz="2200" spc="-80" dirty="0" err="1">
                <a:solidFill>
                  <a:schemeClr val="tx2"/>
                </a:solidFill>
                <a:cs typeface="Times New Roman" panose="02020603050405020304" pitchFamily="18" charset="0"/>
              </a:rPr>
              <a:t>самозанятыми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гражданами»</a:t>
            </a:r>
            <a:endParaRPr lang="ru-RU" sz="2200" spc="-8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27469" y="2088423"/>
            <a:ext cx="6174599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5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b="1" spc="-80" dirty="0">
                <a:solidFill>
                  <a:schemeClr val="tx2"/>
                </a:solidFill>
                <a:cs typeface="Times New Roman" panose="02020603050405020304" pitchFamily="18" charset="0"/>
              </a:rPr>
              <a:t>Е</a:t>
            </a:r>
            <a:r>
              <a:rPr lang="ru-RU" sz="2200" b="1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жегодное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увеличение </a:t>
            </a:r>
            <a:r>
              <a:rPr lang="ru-RU" sz="2200" b="1" spc="-100" dirty="0">
                <a:solidFill>
                  <a:schemeClr val="tx2"/>
                </a:solidFill>
                <a:cs typeface="Times New Roman" panose="02020603050405020304" pitchFamily="18" charset="0"/>
              </a:rPr>
              <a:t>не менее чем на </a:t>
            </a:r>
            <a:r>
              <a:rPr lang="ru-RU" sz="2200" b="1" spc="-1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10% 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количества объектов муниципального 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имущества в П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еречнях муниципального имущества для предоставления в аренду </a:t>
            </a:r>
            <a:r>
              <a:rPr lang="ru-RU" sz="2200" spc="-1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предпринимателям</a:t>
            </a:r>
            <a:br>
              <a:rPr lang="ru-RU" sz="2200" spc="-100" dirty="0" smtClean="0">
                <a:solidFill>
                  <a:schemeClr val="tx2"/>
                </a:solidFill>
                <a:cs typeface="Times New Roman" panose="02020603050405020304" pitchFamily="18" charset="0"/>
              </a:rPr>
            </a:br>
            <a:endParaRPr lang="ru-RU" sz="2200" b="1" spc="-1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Ежегодное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увеличение доли </a:t>
            </a:r>
            <a:r>
              <a:rPr lang="ru-RU" sz="2200" b="1" spc="-80" dirty="0">
                <a:solidFill>
                  <a:schemeClr val="tx2"/>
                </a:solidFill>
                <a:cs typeface="Times New Roman" panose="02020603050405020304" pitchFamily="18" charset="0"/>
              </a:rPr>
              <a:t>имущества</a:t>
            </a:r>
            <a:r>
              <a:rPr lang="ru-RU" sz="2200" spc="-80" dirty="0">
                <a:solidFill>
                  <a:schemeClr val="tx2"/>
                </a:solidFill>
                <a:cs typeface="Times New Roman" panose="02020603050405020304" pitchFamily="18" charset="0"/>
              </a:rPr>
              <a:t>, предоставленного </a:t>
            </a:r>
            <a:r>
              <a:rPr lang="ru-RU" sz="2200" b="1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в </a:t>
            </a:r>
            <a:r>
              <a:rPr lang="ru-RU" sz="2200" b="1" spc="-80" dirty="0">
                <a:solidFill>
                  <a:schemeClr val="tx2"/>
                </a:solidFill>
                <a:cs typeface="Times New Roman" panose="02020603050405020304" pitchFamily="18" charset="0"/>
              </a:rPr>
              <a:t>аренду </a:t>
            </a:r>
            <a:r>
              <a:rPr lang="ru-RU" sz="2200" spc="-1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предпринимателям, в</a:t>
            </a:r>
            <a:r>
              <a:rPr lang="ru-RU" sz="2200" spc="-8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ключенного в Перечни</a:t>
            </a:r>
            <a:endParaRPr lang="ru-RU" sz="2200" spc="-8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392737" y="3210418"/>
            <a:ext cx="482604" cy="358143"/>
          </a:xfrm>
          <a:prstGeom prst="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4334" y="4685301"/>
            <a:ext cx="4558897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150%</a:t>
            </a:r>
          </a:p>
          <a:p>
            <a:pPr algn="ctr"/>
            <a:r>
              <a:rPr lang="ru-RU" sz="2200" b="1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 4 года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количество объектов государственного </a:t>
            </a:r>
            <a:br>
              <a:rPr lang="ru-RU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муниципального имущества, включенного в Перечни</a:t>
            </a:r>
          </a:p>
        </p:txBody>
      </p:sp>
      <p:sp>
        <p:nvSpPr>
          <p:cNvPr id="15" name="Стрелка вправо 14"/>
          <p:cNvSpPr/>
          <p:nvPr/>
        </p:nvSpPr>
        <p:spPr>
          <a:xfrm rot="16200000">
            <a:off x="1734168" y="5067572"/>
            <a:ext cx="740439" cy="246845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78" y="66055"/>
            <a:ext cx="9402995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>
                <a:latin typeface="+mn-lt"/>
              </a:rPr>
              <a:t>Унифицированные льготы </a:t>
            </a:r>
            <a:r>
              <a:rPr lang="ru-RU" b="1" dirty="0">
                <a:latin typeface="+mn-lt"/>
              </a:rPr>
              <a:t>для предпринимателей при аренде муниципального </a:t>
            </a:r>
            <a:r>
              <a:rPr lang="ru-RU" b="1" dirty="0" smtClean="0">
                <a:latin typeface="+mn-lt"/>
              </a:rPr>
              <a:t>имущества (методические рекомендации*)  </a:t>
            </a:r>
            <a:endParaRPr lang="ru-RU" sz="3000" b="1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4"/>
          </p:nvPr>
        </p:nvSpPr>
        <p:spPr>
          <a:xfrm>
            <a:off x="11784081" y="6443170"/>
            <a:ext cx="294804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571564"/>
              </p:ext>
            </p:extLst>
          </p:nvPr>
        </p:nvGraphicFramePr>
        <p:xfrm>
          <a:off x="259923" y="1698292"/>
          <a:ext cx="11671560" cy="457913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224004">
                  <a:extLst>
                    <a:ext uri="{9D8B030D-6E8A-4147-A177-3AD203B41FA5}">
                      <a16:colId xmlns:a16="http://schemas.microsoft.com/office/drawing/2014/main" val="3689343662"/>
                    </a:ext>
                  </a:extLst>
                </a:gridCol>
                <a:gridCol w="2394066">
                  <a:extLst>
                    <a:ext uri="{9D8B030D-6E8A-4147-A177-3AD203B41FA5}">
                      <a16:colId xmlns:a16="http://schemas.microsoft.com/office/drawing/2014/main" val="929522759"/>
                    </a:ext>
                  </a:extLst>
                </a:gridCol>
                <a:gridCol w="3053490">
                  <a:extLst>
                    <a:ext uri="{9D8B030D-6E8A-4147-A177-3AD203B41FA5}">
                      <a16:colId xmlns:a16="http://schemas.microsoft.com/office/drawing/2014/main" val="1200098664"/>
                    </a:ext>
                  </a:extLst>
                </a:gridCol>
              </a:tblGrid>
              <a:tr h="6357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Льгота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Получатели льготы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Установление льгот ОМСУ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24735"/>
                  </a:ext>
                </a:extLst>
              </a:tr>
              <a:tr h="12776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Установление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</a:rPr>
                        <a:t>льготного порядка 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внесения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</a:rPr>
                        <a:t>арендной платы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 при предоставлении муниципального имущества, включенного в Перечень, по результатам торгов</a:t>
                      </a:r>
                      <a:r>
                        <a:rPr lang="ru-RU" sz="1800" kern="1200" baseline="0" dirty="0" smtClean="0">
                          <a:solidFill>
                            <a:schemeClr val="tx2"/>
                          </a:solidFill>
                          <a:effectLst/>
                        </a:rPr>
                        <a:t> (1 год – 40%, 2 год – 60 %, 3 год – 80%, 4 год и далее – 100%)</a:t>
                      </a:r>
                      <a:endParaRPr lang="ru-RU" b="0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Все субъекты МСП и самозанятые граждане</a:t>
                      </a:r>
                      <a:endParaRPr lang="ru-RU" sz="1800" i="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Действует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н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а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территории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41 МО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/планируется к введению на территории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19 МО 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088593"/>
                  </a:ext>
                </a:extLst>
              </a:tr>
              <a:tr h="118059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Предоставление имущества, включенного в Перечень, в виде муниципальной преференции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</a:rPr>
                        <a:t>без проведения торгов и получения согласия антимонопольного органа 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на предоставление преференции</a:t>
                      </a:r>
                      <a:endParaRPr lang="ru-RU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Субъекты МСП </a:t>
                      </a:r>
                      <a:b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и самозанятые граждане, осуществляющие социально значимые </a:t>
                      </a:r>
                      <a:b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и иные приоритетные виды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деятельности</a:t>
                      </a:r>
                      <a:endParaRPr lang="ru-RU" sz="1800" i="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Действует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н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а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территории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30 МО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/планируется к введению на территории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17 МО </a:t>
                      </a:r>
                      <a:endParaRPr lang="ru-RU" b="1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86948"/>
                  </a:ext>
                </a:extLst>
              </a:tr>
              <a:tr h="283949">
                <a:tc row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Установление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</a:rPr>
                        <a:t>дифференцированных понижающих коэффициентов 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</a:rPr>
                        <a:t>к рыночному размеру арендной платы при предоставлении муниципального имущества, включенного в Перечень, в виде муниципальной преференции</a:t>
                      </a:r>
                      <a:endParaRPr lang="ru-RU" sz="1800" i="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752394"/>
                  </a:ext>
                </a:extLst>
              </a:tr>
              <a:tr h="10663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Действует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н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а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территории 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МО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/планируется к введению на территории </a:t>
                      </a:r>
                      <a:r>
                        <a:rPr lang="ru-RU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chemeClr val="tx2"/>
                          </a:solidFill>
                        </a:rPr>
                        <a:t>МО 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49386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923" y="6317955"/>
            <a:ext cx="10563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письмо Министерства инвестиций и развития Свердловской области от 01.02.2022 № 19-01-77/629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517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18"/>
          <p:cNvSpPr>
            <a:spLocks noChangeArrowheads="1"/>
          </p:cNvSpPr>
          <p:nvPr/>
        </p:nvSpPr>
        <p:spPr bwMode="auto">
          <a:xfrm>
            <a:off x="2230065" y="2914194"/>
            <a:ext cx="78168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400" b="1" dirty="0" smtClean="0">
                <a:solidFill>
                  <a:srgbClr val="2AA4DB"/>
                </a:solidFill>
                <a:latin typeface="+mj-lt"/>
              </a:rPr>
              <a:t>Благодарю за внимание!</a:t>
            </a:r>
            <a:endParaRPr lang="en-US" altLang="ru-RU" sz="4400" b="1" dirty="0">
              <a:solidFill>
                <a:srgbClr val="2AA4DB"/>
              </a:solidFill>
              <a:latin typeface="+mj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0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вердловская область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презентации_Свердловской области_16на9_24-12-18_Dikiyfilin.pptx" id="{532DBDB0-C9D7-42CE-9C72-ADE46CA1336C}" vid="{3039484B-7D1B-4FEE-9EE9-36A8412454A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@Чистый шаблон презентации_Свердловской области_16на9_24-12-18_Dikiyfilin</Template>
  <TotalTime>3836</TotalTime>
  <Words>249</Words>
  <Application>Microsoft Office PowerPoint</Application>
  <PresentationFormat>Широкоэкранный</PresentationFormat>
  <Paragraphs>39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SimSun</vt:lpstr>
      <vt:lpstr>Arial</vt:lpstr>
      <vt:lpstr>Calibri</vt:lpstr>
      <vt:lpstr>Segoe UI</vt:lpstr>
      <vt:lpstr>Segoe UI </vt:lpstr>
      <vt:lpstr>Segoe UI Semibold</vt:lpstr>
      <vt:lpstr>Segoe UI Semilight</vt:lpstr>
      <vt:lpstr>Times New Roman</vt:lpstr>
      <vt:lpstr>Тема Office</vt:lpstr>
      <vt:lpstr>Презентация PowerPoint</vt:lpstr>
      <vt:lpstr>Имущественная поддержка субъектов МСП  в Свердловской области </vt:lpstr>
      <vt:lpstr>Унифицированные льготы для предпринимателей при аренде муниципального имущества (методические рекомендации*)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DikiyFilin</dc:creator>
  <cp:lastModifiedBy>Прасолова Анна Сергеевна</cp:lastModifiedBy>
  <cp:revision>392</cp:revision>
  <cp:lastPrinted>2022-03-03T12:27:05Z</cp:lastPrinted>
  <dcterms:created xsi:type="dcterms:W3CDTF">2019-01-21T02:33:19Z</dcterms:created>
  <dcterms:modified xsi:type="dcterms:W3CDTF">2023-11-30T05:50:53Z</dcterms:modified>
</cp:coreProperties>
</file>