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2" r:id="rId2"/>
    <p:sldId id="379" r:id="rId3"/>
    <p:sldId id="380" r:id="rId4"/>
    <p:sldId id="358" r:id="rId5"/>
    <p:sldId id="349" r:id="rId6"/>
    <p:sldId id="368" r:id="rId7"/>
    <p:sldId id="360" r:id="rId8"/>
    <p:sldId id="372" r:id="rId9"/>
    <p:sldId id="373" r:id="rId10"/>
    <p:sldId id="374" r:id="rId11"/>
    <p:sldId id="258" r:id="rId12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pos="4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B1E0"/>
    <a:srgbClr val="2FB2BD"/>
    <a:srgbClr val="2FB3BC"/>
    <a:srgbClr val="30B3BC"/>
    <a:srgbClr val="31B4BB"/>
    <a:srgbClr val="009DE1"/>
    <a:srgbClr val="009DE0"/>
    <a:srgbClr val="FDFDFD"/>
    <a:srgbClr val="FCFCFC"/>
    <a:srgbClr val="30B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33" autoAdjust="0"/>
  </p:normalViewPr>
  <p:slideViewPr>
    <p:cSldViewPr snapToGrid="0">
      <p:cViewPr varScale="1">
        <p:scale>
          <a:sx n="115" d="100"/>
          <a:sy n="115" d="100"/>
        </p:scale>
        <p:origin x="432" y="126"/>
      </p:cViewPr>
      <p:guideLst>
        <p:guide orient="horz" pos="572"/>
        <p:guide pos="46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C01472-30EA-4AD5-BD58-2FA194C4EF6C}" type="datetimeFigureOut">
              <a:rPr lang="ru-RU"/>
              <a:pPr>
                <a:defRPr/>
              </a:pPr>
              <a:t>14.12.2023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73ACCB-ADE6-4719-B519-51BFDDE672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240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EFF8C9-B542-48A0-910F-046B3E5BBEF7}" type="datetimeFigureOut">
              <a:rPr lang="ru-RU"/>
              <a:pPr>
                <a:defRPr/>
              </a:pPr>
              <a:t>14.12.2023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0E8102-1FB2-464C-AD51-70097C8256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7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1E28FF-4C17-4502-BEFA-CA7B064638B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780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DDDC58-6B46-48AB-B805-D3CB3223172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33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E82644-9BDD-4261-8837-89BA7849E11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42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E82644-9BDD-4261-8837-89BA7849E11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914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E82644-9BDD-4261-8837-89BA7849E11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103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E82644-9BDD-4261-8837-89BA7849E11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125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E82644-9BDD-4261-8837-89BA7849E11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87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514350" y="-436563"/>
            <a:ext cx="13392150" cy="763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845550" y="363538"/>
            <a:ext cx="1477963" cy="228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8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0975975" y="211138"/>
            <a:ext cx="108108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Объект 10"/>
          <p:cNvSpPr>
            <a:spLocks noGrp="1"/>
          </p:cNvSpPr>
          <p:nvPr>
            <p:ph sz="quarter" idx="13"/>
          </p:nvPr>
        </p:nvSpPr>
        <p:spPr>
          <a:xfrm>
            <a:off x="1493838" y="2482850"/>
            <a:ext cx="6802437" cy="15017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400">
                <a:solidFill>
                  <a:srgbClr val="2AA4D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4"/>
          </p:nvPr>
        </p:nvSpPr>
        <p:spPr>
          <a:xfrm>
            <a:off x="1493838" y="4086225"/>
            <a:ext cx="6802437" cy="15763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C64EA-A4FA-4950-9409-F7825EA74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r="17619" b="17538"/>
          <a:stretch>
            <a:fillRect/>
          </a:stretch>
        </p:blipFill>
        <p:spPr bwMode="auto">
          <a:xfrm>
            <a:off x="10629900" y="5970588"/>
            <a:ext cx="1565275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9793288" y="244475"/>
            <a:ext cx="2138362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-109538" y="-12003088"/>
            <a:ext cx="12384088" cy="13789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45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B7EDB-6099-4213-80FF-21A508847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629900" y="5970588"/>
            <a:ext cx="190023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8"/>
          <p:cNvPicPr>
            <a:picLocks noChangeAspect="1"/>
          </p:cNvPicPr>
          <p:nvPr userDrawn="1"/>
        </p:nvPicPr>
        <p:blipFill>
          <a:blip r:embed="rId3"/>
          <a:srcRect t="23894" r="17912"/>
          <a:stretch>
            <a:fillRect/>
          </a:stretch>
        </p:blipFill>
        <p:spPr bwMode="auto">
          <a:xfrm>
            <a:off x="7569200" y="-11113"/>
            <a:ext cx="4625975" cy="247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9"/>
          <p:cNvPicPr>
            <a:picLocks noChangeAspect="1"/>
          </p:cNvPicPr>
          <p:nvPr userDrawn="1"/>
        </p:nvPicPr>
        <p:blipFill>
          <a:blip r:embed="rId4"/>
          <a:srcRect l="21919" t="2609"/>
          <a:stretch>
            <a:fillRect/>
          </a:stretch>
        </p:blipFill>
        <p:spPr bwMode="auto">
          <a:xfrm>
            <a:off x="-11113" y="-11113"/>
            <a:ext cx="1055688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11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9793288" y="244475"/>
            <a:ext cx="2138362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rgbClr val="2AA4DB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2"/>
          <p:cNvSpPr>
            <a:spLocks noGrp="1"/>
          </p:cNvSpPr>
          <p:nvPr>
            <p:ph type="body" sz="quarter" idx="13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14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918845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9565A-0365-4ECF-B853-7B80E9521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855C0-9F9D-4B03-AC94-E39A49699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5CBE7-55F2-4358-A4BF-B019E2307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DE9D1-DE96-4351-BBF9-AD4A00A9F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A9D7F-5289-4430-AFAF-C47B98E17A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80A2-E1BC-4614-A581-62902A0796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DDB53-2960-464D-9C0F-863939ED4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 (</a:t>
            </a:r>
            <a:r>
              <a:rPr lang="en-US" smtClean="0"/>
              <a:t>36</a:t>
            </a:r>
            <a:r>
              <a:rPr lang="ru-RU" smtClean="0"/>
              <a:t> </a:t>
            </a:r>
            <a:r>
              <a:rPr lang="en-US" smtClean="0"/>
              <a:t>pt</a:t>
            </a:r>
            <a:r>
              <a:rPr lang="ru-RU" smtClean="0"/>
              <a:t>)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 </a:t>
            </a:r>
            <a:r>
              <a:rPr lang="en-US" smtClean="0"/>
              <a:t>(</a:t>
            </a:r>
            <a:r>
              <a:rPr lang="ru-RU" smtClean="0"/>
              <a:t>24 </a:t>
            </a:r>
            <a:r>
              <a:rPr lang="en-US" smtClean="0"/>
              <a:t>pt)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r>
              <a:rPr lang="en-US" smtClean="0"/>
              <a:t> (20</a:t>
            </a:r>
            <a:r>
              <a:rPr lang="ru-RU" smtClean="0"/>
              <a:t> </a:t>
            </a:r>
            <a:r>
              <a:rPr lang="en-US" smtClean="0"/>
              <a:t>pt)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r>
              <a:rPr lang="en-US" smtClean="0"/>
              <a:t> (18</a:t>
            </a:r>
            <a:r>
              <a:rPr lang="ru-RU" smtClean="0"/>
              <a:t> </a:t>
            </a:r>
            <a:r>
              <a:rPr lang="en-US" smtClean="0"/>
              <a:t>pt)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r>
              <a:rPr lang="en-US" smtClean="0"/>
              <a:t> (16</a:t>
            </a:r>
            <a:r>
              <a:rPr lang="ru-RU" smtClean="0"/>
              <a:t> </a:t>
            </a:r>
            <a:r>
              <a:rPr lang="en-US" smtClean="0"/>
              <a:t>pt)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r>
              <a:rPr lang="en-US" smtClean="0"/>
              <a:t> (14 pt) </a:t>
            </a:r>
            <a:r>
              <a:rPr lang="ru-RU" smtClean="0"/>
              <a:t>не меньше!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432E0-76C7-4847-9D9B-B3DA05396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egoe UI Semibold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egoe UI Semibold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egoe UI Semibold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egoe UI Semibold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egoe UI Semibold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egoe UI Semibold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egoe UI Semibold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egoe UI Semibold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54244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314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3450" y="1014413"/>
            <a:ext cx="22463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Рисунок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188" y="1020763"/>
            <a:ext cx="1046162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Subtitle 2"/>
          <p:cNvSpPr txBox="1">
            <a:spLocks/>
          </p:cNvSpPr>
          <p:nvPr/>
        </p:nvSpPr>
        <p:spPr bwMode="auto">
          <a:xfrm>
            <a:off x="4983163" y="6199188"/>
            <a:ext cx="2254250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1100" dirty="0">
                <a:solidFill>
                  <a:srgbClr val="7F7F7F"/>
                </a:solidFill>
                <a:latin typeface="Segoe UI "/>
                <a:ea typeface="Segoe UI Semilight"/>
                <a:cs typeface="Segoe UI Semilight"/>
              </a:rPr>
              <a:t>г. Екатеринбург</a:t>
            </a:r>
          </a:p>
          <a:p>
            <a:pPr algn="ctr">
              <a:buFont typeface="Arial" charset="0"/>
              <a:buNone/>
            </a:pPr>
            <a:r>
              <a:rPr lang="ru-RU" sz="1100" dirty="0" smtClean="0">
                <a:solidFill>
                  <a:srgbClr val="7F7F7F"/>
                </a:solidFill>
                <a:latin typeface="Segoe UI "/>
                <a:ea typeface="Segoe UI Semilight"/>
                <a:cs typeface="Segoe UI Semilight"/>
              </a:rPr>
              <a:t>15 декабря 2023 </a:t>
            </a:r>
            <a:r>
              <a:rPr lang="ru-RU" sz="1100" dirty="0">
                <a:solidFill>
                  <a:srgbClr val="7F7F7F"/>
                </a:solidFill>
                <a:latin typeface="Segoe UI "/>
                <a:ea typeface="Segoe UI Semilight"/>
                <a:cs typeface="Segoe UI Semilight"/>
              </a:rPr>
              <a:t>года</a:t>
            </a:r>
            <a:endParaRPr lang="en-US" sz="1100" dirty="0">
              <a:solidFill>
                <a:srgbClr val="7F7F7F"/>
              </a:solidFill>
              <a:latin typeface="Segoe UI "/>
              <a:ea typeface="Segoe UI Semilight"/>
              <a:cs typeface="Segoe UI Semilight"/>
            </a:endParaRPr>
          </a:p>
        </p:txBody>
      </p:sp>
      <p:sp>
        <p:nvSpPr>
          <p:cNvPr id="13317" name="Объект 2"/>
          <p:cNvSpPr txBox="1">
            <a:spLocks/>
          </p:cNvSpPr>
          <p:nvPr/>
        </p:nvSpPr>
        <p:spPr bwMode="auto">
          <a:xfrm>
            <a:off x="60325" y="2589213"/>
            <a:ext cx="12034838" cy="173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Segoe UI" pitchFamily="34" charset="0"/>
              <a:buNone/>
            </a:pPr>
            <a:r>
              <a:rPr lang="ru-RU" sz="4500" b="1" dirty="0" smtClean="0">
                <a:solidFill>
                  <a:srgbClr val="48B1E0"/>
                </a:solidFill>
                <a:latin typeface="Segoe UI" pitchFamily="34" charset="0"/>
              </a:rPr>
              <a:t>О содействии </a:t>
            </a:r>
            <a:r>
              <a:rPr lang="ru-RU" sz="4500" b="1" dirty="0">
                <a:solidFill>
                  <a:srgbClr val="48B1E0"/>
                </a:solidFill>
                <a:latin typeface="Segoe UI" pitchFamily="34" charset="0"/>
              </a:rPr>
              <a:t>развитию конкуренции </a:t>
            </a:r>
            <a:br>
              <a:rPr lang="ru-RU" sz="4500" b="1" dirty="0">
                <a:solidFill>
                  <a:srgbClr val="48B1E0"/>
                </a:solidFill>
                <a:latin typeface="Segoe UI" pitchFamily="34" charset="0"/>
              </a:rPr>
            </a:br>
            <a:r>
              <a:rPr lang="ru-RU" sz="4500" b="1" dirty="0">
                <a:solidFill>
                  <a:srgbClr val="48B1E0"/>
                </a:solidFill>
                <a:latin typeface="Segoe UI" pitchFamily="34" charset="0"/>
              </a:rPr>
              <a:t>на муниципальном уровне</a:t>
            </a:r>
          </a:p>
        </p:txBody>
      </p:sp>
      <p:sp>
        <p:nvSpPr>
          <p:cNvPr id="13318" name="Прямоугольник 1"/>
          <p:cNvSpPr>
            <a:spLocks noChangeArrowheads="1"/>
          </p:cNvSpPr>
          <p:nvPr/>
        </p:nvSpPr>
        <p:spPr bwMode="auto">
          <a:xfrm>
            <a:off x="2328863" y="4660900"/>
            <a:ext cx="91249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000" b="1" dirty="0" smtClean="0">
                <a:latin typeface="Segoe UI" pitchFamily="34" charset="0"/>
              </a:rPr>
              <a:t>Гамилова Анастасия Андреевна</a:t>
            </a:r>
            <a:endParaRPr lang="ru-RU" sz="2000" b="1" dirty="0">
              <a:latin typeface="Segoe UI" pitchFamily="34" charset="0"/>
            </a:endParaRPr>
          </a:p>
          <a:p>
            <a:pPr algn="r"/>
            <a:endParaRPr lang="ru-RU" sz="600" dirty="0">
              <a:latin typeface="Segoe UI" pitchFamily="34" charset="0"/>
            </a:endParaRPr>
          </a:p>
          <a:p>
            <a:pPr algn="r"/>
            <a:r>
              <a:rPr lang="ru-RU" sz="2000" dirty="0">
                <a:latin typeface="Segoe UI" pitchFamily="34" charset="0"/>
              </a:rPr>
              <a:t>начальник отдела анализа развития предпринимательства и конкуренции </a:t>
            </a:r>
            <a:br>
              <a:rPr lang="ru-RU" sz="2000" dirty="0">
                <a:latin typeface="Segoe UI" pitchFamily="34" charset="0"/>
              </a:rPr>
            </a:br>
            <a:r>
              <a:rPr lang="ru-RU" sz="2000" dirty="0">
                <a:latin typeface="Segoe UI" pitchFamily="34" charset="0"/>
              </a:rPr>
              <a:t>Министерства инвестиций и развития Свердловской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630238" y="146050"/>
            <a:ext cx="8313737" cy="1325563"/>
          </a:xfrm>
        </p:spPr>
        <p:txBody>
          <a:bodyPr/>
          <a:lstStyle/>
          <a:p>
            <a:pPr eaLnBrk="1" hangingPunct="1"/>
            <a:r>
              <a:rPr lang="ru-RU" dirty="0"/>
              <a:t>Развитие </a:t>
            </a:r>
            <a:r>
              <a:rPr lang="ru-RU" dirty="0" smtClean="0"/>
              <a:t>малого и среднего предпринимательства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2015" y="1554480"/>
            <a:ext cx="1122183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95250" algn="l"/>
              </a:tabLst>
              <a:defRPr/>
            </a:pPr>
            <a:r>
              <a:rPr lang="ru-RU" sz="3000" b="1" spc="-100" dirty="0" smtClean="0">
                <a:latin typeface="+mj-lt"/>
                <a:cs typeface="Arial" panose="020B0604020202020204" pitchFamily="34" charset="0"/>
              </a:rPr>
              <a:t>Город </a:t>
            </a:r>
            <a:r>
              <a:rPr lang="ru-RU" sz="3000" b="1" spc="-100" dirty="0">
                <a:latin typeface="+mj-lt"/>
                <a:cs typeface="Arial" panose="020B0604020202020204" pitchFamily="34" charset="0"/>
              </a:rPr>
              <a:t>Нижний Тагил</a:t>
            </a:r>
            <a:endParaRPr lang="ru-RU" sz="3000" b="1" spc="-1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5635" y="1970116"/>
            <a:ext cx="11508077" cy="48688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marL="342900" indent="-342900">
              <a:lnSpc>
                <a:spcPct val="95000"/>
              </a:lnSpc>
            </a:pP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Наименование практики</a:t>
            </a:r>
            <a:r>
              <a:rPr lang="ru-RU" sz="2400" dirty="0" smtClean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  <a:t/>
            </a:r>
            <a:br>
              <a:rPr lang="ru-RU" sz="2400" dirty="0" smtClean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ru-RU" sz="2600" b="1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Заключение </a:t>
            </a:r>
            <a:r>
              <a:rPr lang="ru-RU" sz="2600" b="1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социального контракта</a:t>
            </a:r>
            <a:endParaRPr lang="ru-RU" sz="2600" b="1" dirty="0" smtClean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95000"/>
              </a:lnSpc>
            </a:pP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Описание</a:t>
            </a:r>
            <a:endParaRPr lang="ru-RU" sz="2800" b="1" dirty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95000"/>
              </a:lnSpc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	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Малообеспеченные граждане и безработные могут заключить социальный контракт и получить единовременную выплату для ведения предпринимательской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деятельности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в размере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250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–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350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тыс.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рублей.</a:t>
            </a:r>
          </a:p>
          <a:p>
            <a:pPr marL="342900" indent="-342900">
              <a:lnSpc>
                <a:spcPct val="95000"/>
              </a:lnSpc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    Для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информирования граждан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о социальных контрактах созданы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видеосюжеты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на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местном </a:t>
            </a:r>
            <a:r>
              <a:rPr lang="ru-RU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телевидениии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, информационные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материалы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опубликованы </a:t>
            </a:r>
            <a:b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на официальном сайте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города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Нижний Тагил, в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социальных сетях «Одноклассники»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и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«В контакте».</a:t>
            </a:r>
          </a:p>
          <a:p>
            <a:pPr marL="342900" indent="-342900">
              <a:lnSpc>
                <a:spcPct val="95000"/>
              </a:lnSpc>
            </a:pP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Результат</a:t>
            </a:r>
            <a:endParaRPr lang="ru-RU" sz="2800" b="1" dirty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95000"/>
              </a:lnSpc>
            </a:pPr>
            <a:r>
              <a:rPr lang="ru-RU" sz="2400" b="1" dirty="0" smtClean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  <a:t>	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Госу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дарственная помощь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на основании социального контракта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на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осуществление предпринимательской деятельности оказана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95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физическим лицам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058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18"/>
          <p:cNvSpPr>
            <a:spLocks noChangeArrowheads="1"/>
          </p:cNvSpPr>
          <p:nvPr/>
        </p:nvSpPr>
        <p:spPr bwMode="auto">
          <a:xfrm>
            <a:off x="2230438" y="2914650"/>
            <a:ext cx="7816850" cy="768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dirty="0" smtClean="0">
                <a:solidFill>
                  <a:srgbClr val="2AA4DB"/>
                </a:solidFill>
                <a:latin typeface="+mj-lt"/>
              </a:rPr>
              <a:t>Благодарю за внимание!</a:t>
            </a:r>
            <a:endParaRPr lang="en-US" altLang="ru-RU" sz="4400" b="1" dirty="0">
              <a:solidFill>
                <a:srgbClr val="2AA4DB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Рейтинг муниципальных образований </a:t>
            </a:r>
            <a:br>
              <a:rPr lang="ru-RU" dirty="0"/>
            </a:br>
            <a:r>
              <a:rPr lang="ru-RU" dirty="0"/>
              <a:t>по направлению «Развитие конкуренции»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55B7EDB-6099-4213-80FF-21A508847E6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068293"/>
              </p:ext>
            </p:extLst>
          </p:nvPr>
        </p:nvGraphicFramePr>
        <p:xfrm>
          <a:off x="1338350" y="1785937"/>
          <a:ext cx="6899564" cy="4348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95948">
                  <a:extLst>
                    <a:ext uri="{9D8B030D-6E8A-4147-A177-3AD203B41FA5}">
                      <a16:colId xmlns:a16="http://schemas.microsoft.com/office/drawing/2014/main" val="1949318953"/>
                    </a:ext>
                  </a:extLst>
                </a:gridCol>
                <a:gridCol w="1903616">
                  <a:extLst>
                    <a:ext uri="{9D8B030D-6E8A-4147-A177-3AD203B41FA5}">
                      <a16:colId xmlns:a16="http://schemas.microsoft.com/office/drawing/2014/main" val="76286853"/>
                    </a:ext>
                  </a:extLst>
                </a:gridCol>
              </a:tblGrid>
              <a:tr h="681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10 лучших МО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Итого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баллов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6527258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городской округ Нижняя Салда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15,29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6976368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Волчанский</a:t>
                      </a:r>
                      <a:r>
                        <a:rPr lang="ru-RU" sz="1600" dirty="0">
                          <a:effectLst/>
                        </a:rPr>
                        <a:t> городской округ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14,82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5866027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Малышевский городской округ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14,72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4105527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Арамильский</a:t>
                      </a:r>
                      <a:r>
                        <a:rPr lang="ru-RU" sz="1600" dirty="0">
                          <a:effectLst/>
                        </a:rPr>
                        <a:t> городской округ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14,38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7255284"/>
                  </a:ext>
                </a:extLst>
              </a:tr>
              <a:tr h="428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городской округ Краснотурьинск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14,12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8807029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Бисертский</a:t>
                      </a:r>
                      <a:r>
                        <a:rPr lang="ru-RU" sz="1600" dirty="0">
                          <a:effectLst/>
                        </a:rPr>
                        <a:t> городской округ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14,09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0251219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Режевской</a:t>
                      </a:r>
                      <a:r>
                        <a:rPr lang="ru-RU" sz="1600" dirty="0">
                          <a:effectLst/>
                        </a:rPr>
                        <a:t> городской округ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14,07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4802422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Артемовский городской округ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14,01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6582079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Тавдинский городской округ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14,01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9861234"/>
                  </a:ext>
                </a:extLst>
              </a:tr>
              <a:tr h="460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городской округ Верхняя Пышма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13,98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6051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63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Рейтинг муниципальных образований </a:t>
            </a:r>
            <a:br>
              <a:rPr lang="ru-RU" dirty="0" smtClean="0"/>
            </a:br>
            <a:r>
              <a:rPr lang="ru-RU" dirty="0"/>
              <a:t>по направлению «Развитие конкуренции»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55B7EDB-6099-4213-80FF-21A508847E6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119278"/>
              </p:ext>
            </p:extLst>
          </p:nvPr>
        </p:nvGraphicFramePr>
        <p:xfrm>
          <a:off x="1271847" y="1945178"/>
          <a:ext cx="8021782" cy="4446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3578">
                  <a:extLst>
                    <a:ext uri="{9D8B030D-6E8A-4147-A177-3AD203B41FA5}">
                      <a16:colId xmlns:a16="http://schemas.microsoft.com/office/drawing/2014/main" val="3154826936"/>
                    </a:ext>
                  </a:extLst>
                </a:gridCol>
                <a:gridCol w="2928204">
                  <a:extLst>
                    <a:ext uri="{9D8B030D-6E8A-4147-A177-3AD203B41FA5}">
                      <a16:colId xmlns:a16="http://schemas.microsoft.com/office/drawing/2014/main" val="1766009679"/>
                    </a:ext>
                  </a:extLst>
                </a:gridCol>
              </a:tblGrid>
              <a:tr h="581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Наименование показателя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МО </a:t>
                      </a: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 </a:t>
                      </a:r>
                      <a:r>
                        <a:rPr lang="ru-RU" sz="1600" dirty="0" err="1">
                          <a:effectLst/>
                        </a:rPr>
                        <a:t>макимальным</a:t>
                      </a:r>
                      <a:r>
                        <a:rPr lang="ru-RU" sz="1600" dirty="0">
                          <a:effectLst/>
                        </a:rPr>
                        <a:t> значением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8028179"/>
                  </a:ext>
                </a:extLst>
              </a:tr>
              <a:tr h="8482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Д.1.1 Повышение уровня информированности потребителей и субъектов предпринимательской деятельности о состоянии конкурентной среды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37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1225238"/>
                  </a:ext>
                </a:extLst>
              </a:tr>
              <a:tr h="515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Д.1.2 Наличие утвержденной муниципальной «дорожной карты»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59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8275603"/>
                  </a:ext>
                </a:extLst>
              </a:tr>
              <a:tr h="6483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Д.1.3 Ведение реестра хозяйствующих субъектов, доля участия МО в которых 50 %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69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6829038"/>
                  </a:ext>
                </a:extLst>
              </a:tr>
              <a:tr h="532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Д.1.4 Проведение ежегодного мониторинга конкурентной среды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66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6662585"/>
                  </a:ext>
                </a:extLst>
              </a:tr>
              <a:tr h="739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Д.1.8 Формирование и внедрение лучших муниципальных практик содействия развитию конкуренции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44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1568478"/>
                  </a:ext>
                </a:extLst>
              </a:tr>
              <a:tr h="581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Д.1.9 Создание системы антимонопольного </a:t>
                      </a:r>
                      <a:r>
                        <a:rPr lang="ru-RU" sz="1400" dirty="0" err="1">
                          <a:effectLst/>
                        </a:rPr>
                        <a:t>комплаенса</a:t>
                      </a:r>
                      <a:r>
                        <a:rPr lang="ru-RU" sz="1400" dirty="0">
                          <a:effectLst/>
                        </a:rPr>
                        <a:t>) в органах местного самоуправления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56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4850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879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630238" y="146050"/>
            <a:ext cx="8037512" cy="1325563"/>
          </a:xfrm>
        </p:spPr>
        <p:txBody>
          <a:bodyPr/>
          <a:lstStyle/>
          <a:p>
            <a:pPr eaLnBrk="1" hangingPunct="1"/>
            <a:r>
              <a:rPr lang="ru-RU" dirty="0"/>
              <a:t>Лучшие муниципальные практики </a:t>
            </a:r>
            <a:br>
              <a:rPr lang="ru-RU" dirty="0"/>
            </a:br>
            <a:r>
              <a:rPr lang="ru-RU" dirty="0"/>
              <a:t>развития конкуренции</a:t>
            </a:r>
            <a:endParaRPr lang="ru-RU" dirty="0" smtClean="0"/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382385" y="1712423"/>
            <a:ext cx="55929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1200"/>
              </a:spcAft>
              <a:buClr>
                <a:srgbClr val="48B1E0"/>
              </a:buClr>
              <a:tabLst>
                <a:tab pos="541338" algn="l"/>
              </a:tabLst>
            </a:pPr>
            <a:r>
              <a:rPr lang="ru-RU" sz="3000" dirty="0" smtClean="0">
                <a:latin typeface="Calibri" pitchFamily="34" charset="0"/>
              </a:rPr>
              <a:t>Сформированы муниципальные практики</a:t>
            </a:r>
            <a:endParaRPr lang="ru-RU" sz="3000" dirty="0">
              <a:latin typeface="Calibri" pitchFamily="34" charset="0"/>
            </a:endParaRPr>
          </a:p>
        </p:txBody>
      </p:sp>
      <p:sp>
        <p:nvSpPr>
          <p:cNvPr id="14346" name="Прямоугольник 11"/>
          <p:cNvSpPr>
            <a:spLocks noChangeArrowheads="1"/>
          </p:cNvSpPr>
          <p:nvPr/>
        </p:nvSpPr>
        <p:spPr bwMode="auto">
          <a:xfrm>
            <a:off x="6159731" y="1661620"/>
            <a:ext cx="1928553" cy="94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ru-RU" sz="3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2021 год </a:t>
            </a:r>
          </a:p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ru-RU" sz="3200" b="1" dirty="0" smtClean="0">
                <a:solidFill>
                  <a:srgbClr val="48B1E0"/>
                </a:solidFill>
                <a:latin typeface="Calibri" panose="020F0502020204030204" pitchFamily="34" charset="0"/>
              </a:rPr>
              <a:t>39 МО </a:t>
            </a:r>
            <a:endParaRPr lang="ru-RU" sz="3200" b="1" dirty="0">
              <a:solidFill>
                <a:srgbClr val="48B1E0"/>
              </a:solidFill>
              <a:latin typeface="Calibri" panose="020F0502020204030204" pitchFamily="34" charset="0"/>
            </a:endParaRPr>
          </a:p>
        </p:txBody>
      </p:sp>
      <p:sp>
        <p:nvSpPr>
          <p:cNvPr id="14347" name="Прямоугольник 14"/>
          <p:cNvSpPr>
            <a:spLocks noChangeArrowheads="1"/>
          </p:cNvSpPr>
          <p:nvPr/>
        </p:nvSpPr>
        <p:spPr bwMode="auto">
          <a:xfrm>
            <a:off x="8154785" y="1661620"/>
            <a:ext cx="2061558" cy="94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ru-RU" sz="3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2022 </a:t>
            </a:r>
            <a:r>
              <a:rPr lang="ru-RU" sz="3000" b="1" dirty="0">
                <a:solidFill>
                  <a:schemeClr val="tx2"/>
                </a:solidFill>
                <a:latin typeface="Calibri" panose="020F0502020204030204" pitchFamily="34" charset="0"/>
              </a:rPr>
              <a:t>год</a:t>
            </a:r>
          </a:p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ru-RU" sz="3200" b="1" dirty="0" smtClean="0">
                <a:solidFill>
                  <a:srgbClr val="48B1E0"/>
                </a:solidFill>
                <a:latin typeface="Calibri" panose="020F0502020204030204" pitchFamily="34" charset="0"/>
              </a:rPr>
              <a:t>44 </a:t>
            </a:r>
            <a:r>
              <a:rPr lang="ru-RU" sz="3200" b="1" dirty="0">
                <a:solidFill>
                  <a:srgbClr val="48B1E0"/>
                </a:solidFill>
                <a:latin typeface="Calibri" panose="020F0502020204030204" pitchFamily="34" charset="0"/>
              </a:rPr>
              <a:t>МО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2633" y="2743200"/>
            <a:ext cx="20532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spc="-100" dirty="0" smtClean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  <a:t>Успешные примеры </a:t>
            </a:r>
            <a:r>
              <a:rPr lang="ru-RU" sz="2400" b="1" spc="-100" dirty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  <a:t>мер </a:t>
            </a:r>
            <a:r>
              <a:rPr lang="ru-RU" sz="2400" b="1" spc="-100" dirty="0" smtClean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  <a:t/>
            </a:r>
            <a:br>
              <a:rPr lang="ru-RU" sz="2400" b="1" spc="-100" dirty="0" smtClean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</a:br>
            <a:r>
              <a:rPr lang="ru-RU" sz="2400" b="1" spc="-100" dirty="0" smtClean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  <a:t>по </a:t>
            </a:r>
            <a:r>
              <a:rPr lang="ru-RU" sz="2400" b="1" spc="-100" dirty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  <a:t>развитию </a:t>
            </a:r>
            <a:r>
              <a:rPr lang="ru-RU" sz="2400" b="1" spc="-100" dirty="0" smtClean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  <a:t>конкуренции</a:t>
            </a:r>
            <a:endParaRPr lang="ru-RU" sz="2400" b="1" spc="-100" dirty="0">
              <a:solidFill>
                <a:srgbClr val="48B1E0"/>
              </a:solidFill>
              <a:latin typeface="Segoe UI Semibold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19004" y="2568042"/>
            <a:ext cx="9293629" cy="3671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07000"/>
              </a:lnSpc>
              <a:spcAft>
                <a:spcPts val="300"/>
              </a:spcAft>
              <a:buAutoNum type="arabicParenR"/>
              <a:tabLst>
                <a:tab pos="4933950" algn="l"/>
              </a:tabLst>
            </a:pP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организация </a:t>
            </a:r>
            <a:r>
              <a:rPr lang="ru-RU" sz="2000" dirty="0">
                <a:latin typeface="Calibri" panose="020F0502020204030204" pitchFamily="34" charset="0"/>
                <a:cs typeface="Arial" panose="020B0604020202020204" pitchFamily="34" charset="0"/>
              </a:rPr>
              <a:t>сезонных, тематических, </a:t>
            </a: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специализированных ярмарок </a:t>
            </a:r>
            <a:b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2000" dirty="0">
                <a:latin typeface="Calibri" panose="020F0502020204030204" pitchFamily="34" charset="0"/>
                <a:cs typeface="Arial" panose="020B0604020202020204" pitchFamily="34" charset="0"/>
              </a:rPr>
              <a:t>продаже сельхозпродукции и товаров местных </a:t>
            </a: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производителей</a:t>
            </a:r>
          </a:p>
          <a:p>
            <a:pPr marL="514350" indent="-514350">
              <a:lnSpc>
                <a:spcPct val="107000"/>
              </a:lnSpc>
              <a:spcAft>
                <a:spcPts val="300"/>
              </a:spcAft>
              <a:buAutoNum type="arabicParenR"/>
              <a:tabLst>
                <a:tab pos="4933950" algn="l"/>
              </a:tabLst>
            </a:pP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поддержка </a:t>
            </a:r>
            <a:r>
              <a:rPr lang="ru-RU" sz="2000" dirty="0">
                <a:latin typeface="Calibri" panose="020F0502020204030204" pitchFamily="34" charset="0"/>
                <a:cs typeface="Arial" panose="020B0604020202020204" pitchFamily="34" charset="0"/>
              </a:rPr>
              <a:t>предпринимателей, осуществляющих деятельность </a:t>
            </a: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2000" dirty="0">
                <a:latin typeface="Calibri" panose="020F0502020204030204" pitchFamily="34" charset="0"/>
                <a:cs typeface="Arial" panose="020B0604020202020204" pitchFamily="34" charset="0"/>
              </a:rPr>
              <a:t>производству и реализации сельскохозяйственной </a:t>
            </a: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продукции</a:t>
            </a:r>
          </a:p>
          <a:p>
            <a:pPr marL="514350" indent="-514350">
              <a:lnSpc>
                <a:spcPct val="107000"/>
              </a:lnSpc>
              <a:spcAft>
                <a:spcPts val="300"/>
              </a:spcAft>
              <a:buAutoNum type="arabicParenR"/>
              <a:tabLst>
                <a:tab pos="4933950" algn="l"/>
              </a:tabLst>
            </a:pP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финансирование расходов некоммерческих организаций, </a:t>
            </a:r>
            <a:r>
              <a:rPr lang="ru-RU" sz="2000" dirty="0">
                <a:latin typeface="Calibri" panose="020F0502020204030204" pitchFamily="34" charset="0"/>
                <a:cs typeface="Arial" panose="020B0604020202020204" pitchFamily="34" charset="0"/>
              </a:rPr>
              <a:t>связанных </a:t>
            </a: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с </a:t>
            </a:r>
            <a:r>
              <a:rPr lang="ru-RU" sz="2000" dirty="0">
                <a:latin typeface="Calibri" panose="020F0502020204030204" pitchFamily="34" charset="0"/>
                <a:cs typeface="Arial" panose="020B0604020202020204" pitchFamily="34" charset="0"/>
              </a:rPr>
              <a:t>выполнением социально значимых </a:t>
            </a: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проектов</a:t>
            </a:r>
          </a:p>
          <a:p>
            <a:pPr marL="514350" indent="-514350">
              <a:lnSpc>
                <a:spcPct val="107000"/>
              </a:lnSpc>
              <a:spcAft>
                <a:spcPts val="300"/>
              </a:spcAft>
              <a:buAutoNum type="arabicParenR"/>
              <a:tabLst>
                <a:tab pos="4933950" algn="l"/>
              </a:tabLst>
            </a:pPr>
            <a:r>
              <a:rPr lang="ru-RU" sz="2000" dirty="0">
                <a:latin typeface="Calibri" panose="020F0502020204030204" pitchFamily="34" charset="0"/>
                <a:cs typeface="Arial" panose="020B0604020202020204" pitchFamily="34" charset="0"/>
              </a:rPr>
              <a:t>поддержке МСП и индивидуальной предпринимательской инициативы, а также совершенствованию закупочной </a:t>
            </a:r>
            <a:r>
              <a:rPr lang="ru-RU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деятельности</a:t>
            </a:r>
            <a:endParaRPr lang="ru-RU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07000"/>
              </a:lnSpc>
              <a:spcAft>
                <a:spcPts val="0"/>
              </a:spcAft>
              <a:buAutoNum type="arabicParenR"/>
              <a:tabLst>
                <a:tab pos="4933950" algn="l"/>
              </a:tabLst>
            </a:pPr>
            <a:endParaRPr lang="ru-RU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07000"/>
              </a:lnSpc>
              <a:spcAft>
                <a:spcPts val="0"/>
              </a:spcAft>
              <a:buAutoNum type="arabicParenR"/>
              <a:tabLst>
                <a:tab pos="4933950" algn="l"/>
              </a:tabLst>
            </a:pPr>
            <a:endParaRPr lang="ru-RU" sz="24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3701" y="5461463"/>
            <a:ext cx="105654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spc="-100" dirty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  <a:t>Лидеры по количеству </a:t>
            </a:r>
            <a:r>
              <a:rPr lang="ru-RU" sz="2000" b="1" spc="-100" dirty="0" smtClean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  <a:t>предоставленных практик</a:t>
            </a:r>
            <a:r>
              <a:rPr lang="ru-RU" sz="2000" b="1" spc="-100" dirty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  <a:t>: </a:t>
            </a:r>
            <a:r>
              <a:rPr lang="ru-RU" sz="2000" b="1" spc="-100" dirty="0" smtClean="0">
                <a:latin typeface="Calibri" panose="020F0502020204030204" pitchFamily="34" charset="0"/>
                <a:cs typeface="Arial" panose="020B0604020202020204" pitchFamily="34" charset="0"/>
              </a:rPr>
              <a:t>Тавдинский ГО, </a:t>
            </a:r>
            <a:r>
              <a:rPr lang="ru-RU" sz="2000" b="1" spc="-100" dirty="0" err="1">
                <a:latin typeface="Calibri" panose="020F0502020204030204" pitchFamily="34" charset="0"/>
                <a:cs typeface="Arial" panose="020B0604020202020204" pitchFamily="34" charset="0"/>
              </a:rPr>
              <a:t>Новоуральский</a:t>
            </a:r>
            <a:r>
              <a:rPr lang="ru-RU" sz="2000" b="1" spc="-100" dirty="0">
                <a:latin typeface="Calibri" panose="020F0502020204030204" pitchFamily="34" charset="0"/>
                <a:cs typeface="Arial" panose="020B0604020202020204" pitchFamily="34" charset="0"/>
              </a:rPr>
              <a:t> ГО, </a:t>
            </a:r>
            <a:r>
              <a:rPr lang="ru-RU" sz="2000" b="1" spc="-100" dirty="0" smtClean="0">
                <a:latin typeface="Calibri" panose="020F0502020204030204" pitchFamily="34" charset="0"/>
                <a:cs typeface="Arial" panose="020B0604020202020204" pitchFamily="34" charset="0"/>
              </a:rPr>
              <a:t>Верхнесалдинский ГО, Березовский ГО, г. Нижний </a:t>
            </a:r>
            <a:r>
              <a:rPr lang="ru-RU" sz="2000" b="1" spc="-100" dirty="0">
                <a:latin typeface="Calibri" panose="020F0502020204030204" pitchFamily="34" charset="0"/>
                <a:cs typeface="Arial" panose="020B0604020202020204" pitchFamily="34" charset="0"/>
              </a:rPr>
              <a:t>Тагил, </a:t>
            </a:r>
            <a:r>
              <a:rPr lang="ru-RU" sz="2000" b="1" spc="-100" dirty="0" smtClean="0">
                <a:latin typeface="Calibri" panose="020F0502020204030204" pitchFamily="34" charset="0"/>
                <a:cs typeface="Arial" panose="020B0604020202020204" pitchFamily="34" charset="0"/>
              </a:rPr>
              <a:t>ГО </a:t>
            </a:r>
            <a:r>
              <a:rPr lang="ru-RU" sz="2000" b="1" spc="-1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Рефтинский</a:t>
            </a:r>
            <a:r>
              <a:rPr lang="ru-RU" sz="2000" b="1" spc="-100" dirty="0" smtClean="0">
                <a:latin typeface="Calibri" panose="020F0502020204030204" pitchFamily="34" charset="0"/>
                <a:cs typeface="Arial" panose="020B0604020202020204" pitchFamily="34" charset="0"/>
              </a:rPr>
              <a:t>, ГО Заречный и </a:t>
            </a:r>
            <a:br>
              <a:rPr lang="ru-RU" sz="2000" b="1" spc="-100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000" b="1" spc="-100" dirty="0" smtClean="0">
                <a:latin typeface="Calibri" panose="020F0502020204030204" pitchFamily="34" charset="0"/>
                <a:cs typeface="Arial" panose="020B0604020202020204" pitchFamily="34" charset="0"/>
              </a:rPr>
              <a:t>ГО Нижняя </a:t>
            </a:r>
            <a:r>
              <a:rPr lang="ru-RU" sz="2000" b="1" spc="-100" dirty="0">
                <a:latin typeface="Calibri" panose="020F0502020204030204" pitchFamily="34" charset="0"/>
                <a:cs typeface="Arial" panose="020B0604020202020204" pitchFamily="34" charset="0"/>
              </a:rPr>
              <a:t>Салда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630238" y="146050"/>
            <a:ext cx="8037512" cy="1325563"/>
          </a:xfrm>
        </p:spPr>
        <p:txBody>
          <a:bodyPr/>
          <a:lstStyle/>
          <a:p>
            <a:pPr eaLnBrk="1" hangingPunct="1"/>
            <a:r>
              <a:rPr lang="ru-RU" dirty="0" smtClean="0"/>
              <a:t>Лучшие муниципальные практики </a:t>
            </a:r>
            <a:br>
              <a:rPr lang="ru-RU" dirty="0" smtClean="0"/>
            </a:br>
            <a:r>
              <a:rPr lang="ru-RU" dirty="0" smtClean="0"/>
              <a:t>развития </a:t>
            </a:r>
            <a:r>
              <a:rPr lang="ru-RU" dirty="0"/>
              <a:t>конкуренции</a:t>
            </a:r>
            <a:endParaRPr lang="ru-RU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731520" y="1806942"/>
            <a:ext cx="9866029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3200" b="1" dirty="0" smtClean="0">
                <a:solidFill>
                  <a:srgbClr val="48B1E0"/>
                </a:solidFill>
                <a:latin typeface="+mj-lt"/>
                <a:cs typeface="Arial" panose="020B0604020202020204" pitchFamily="34" charset="0"/>
              </a:rPr>
              <a:t>5 новых муниципальных практик </a:t>
            </a:r>
          </a:p>
          <a:p>
            <a:pPr lvl="0">
              <a:defRPr/>
            </a:pPr>
            <a:r>
              <a:rPr lang="ru-RU" sz="3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включены в сборник</a:t>
            </a:r>
            <a:endParaRPr lang="ru-RU" sz="3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2048" y="4582725"/>
            <a:ext cx="10025501" cy="152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  <a:t>3 </a:t>
            </a:r>
            <a:r>
              <a:rPr lang="ru-RU" sz="2800" b="1" dirty="0">
                <a:solidFill>
                  <a:srgbClr val="48B1E0"/>
                </a:solidFill>
                <a:latin typeface="Segoe UI Semibold"/>
                <a:cs typeface="Arial" panose="020B0604020202020204" pitchFamily="34" charset="0"/>
              </a:rPr>
              <a:t>практики </a:t>
            </a:r>
          </a:p>
          <a:p>
            <a:pPr marL="342900" lvl="0" indent="-342900">
              <a:lnSpc>
                <a:spcPct val="90000"/>
              </a:lnSpc>
            </a:pP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</a:rPr>
              <a:t>направлены на поддержку малого и среднего предпринимательства и </a:t>
            </a:r>
          </a:p>
          <a:p>
            <a:pPr marL="342900" lvl="0" indent="-342900">
              <a:lnSpc>
                <a:spcPct val="90000"/>
              </a:lnSpc>
            </a:pP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</a:rPr>
              <a:t>индивидуальной предпринимательской инициативы</a:t>
            </a:r>
          </a:p>
          <a:p>
            <a:pPr marL="342900" lvl="0" indent="-342900">
              <a:lnSpc>
                <a:spcPct val="90000"/>
              </a:lnSpc>
            </a:pPr>
            <a:r>
              <a:rPr lang="ru-RU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Березовский ГО и г. Нижний Тагил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0237" y="2967335"/>
            <a:ext cx="55959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48B1E0"/>
                </a:solidFill>
                <a:latin typeface="+mj-lt"/>
                <a:cs typeface="Arial" panose="020B0604020202020204" pitchFamily="34" charset="0"/>
              </a:rPr>
              <a:t>2 практики 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направлены 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</a:rPr>
              <a:t>на поддержку народных художественных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промыслов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sz="2400" b="1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Арамильский</a:t>
            </a:r>
            <a:r>
              <a:rPr lang="ru-RU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ГО и </a:t>
            </a:r>
            <a:r>
              <a:rPr lang="ru-RU" sz="2400" b="1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Новоуральский</a:t>
            </a:r>
            <a:r>
              <a:rPr lang="ru-RU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ГО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630238" y="146050"/>
            <a:ext cx="8313737" cy="1325563"/>
          </a:xfrm>
        </p:spPr>
        <p:txBody>
          <a:bodyPr/>
          <a:lstStyle/>
          <a:p>
            <a:pPr eaLnBrk="1" hangingPunct="1"/>
            <a:r>
              <a:rPr lang="ru-RU" dirty="0"/>
              <a:t>Рынок народных художественных промыслов</a:t>
            </a:r>
            <a:endParaRPr lang="ru-RU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268516" y="1746660"/>
            <a:ext cx="1138373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3000" b="1" spc="-100" dirty="0" err="1" smtClean="0">
                <a:latin typeface="+mj-lt"/>
                <a:cs typeface="Arial" panose="020B0604020202020204" pitchFamily="34" charset="0"/>
              </a:rPr>
              <a:t>Арамильский</a:t>
            </a:r>
            <a:r>
              <a:rPr lang="ru-RU" sz="3000" b="1" spc="-1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ru-RU" sz="3000" b="1" spc="-100" dirty="0">
                <a:latin typeface="+mj-lt"/>
                <a:cs typeface="Arial" panose="020B0604020202020204" pitchFamily="34" charset="0"/>
              </a:rPr>
              <a:t>городской округ</a:t>
            </a:r>
            <a:endParaRPr lang="ru-RU" sz="3000" b="1" spc="-1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0783" y="2430545"/>
            <a:ext cx="11582400" cy="4366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marL="342900" indent="-342900"/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Наименование практики</a:t>
            </a:r>
            <a:r>
              <a:rPr lang="ru-RU" sz="2400" dirty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  <a:t/>
            </a:r>
            <a:br>
              <a:rPr lang="ru-RU" sz="2400" dirty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Проведение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текстильного фестиваля «Солнце в нитях» в рамках реализация проекта «Создание ремесленного кластера 50+ в Свердловской области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»</a:t>
            </a:r>
          </a:p>
          <a:p>
            <a:pPr marL="342900" indent="-342900"/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Описание</a:t>
            </a:r>
            <a:endParaRPr lang="ru-RU" sz="2800" b="1" dirty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/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	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С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оздание креативного пространства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для ремесленников для регулярного проведения фестиваля ремесленников, работающих с текстилем в </a:t>
            </a:r>
            <a:r>
              <a:rPr lang="ru-RU" sz="2600" dirty="0" err="1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Арамильском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городском округе и территориально приближенных районах </a:t>
            </a:r>
            <a:endParaRPr lang="ru-RU" sz="2600" dirty="0" smtClean="0">
              <a:solidFill>
                <a:srgbClr val="5B9BD5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/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Результат</a:t>
            </a:r>
            <a:endParaRPr lang="ru-RU" sz="2800" b="1" dirty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/>
            <a:r>
              <a:rPr lang="ru-RU" sz="2400" b="1" dirty="0" smtClean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  <a:t>	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Летом 2022 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года в фестивале приняло участие более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3000 гостей </a:t>
            </a: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/>
            </a:r>
            <a:b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и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более 100 мастеров-ремесленников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</a:b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46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630238" y="146050"/>
            <a:ext cx="8313737" cy="1325563"/>
          </a:xfrm>
        </p:spPr>
        <p:txBody>
          <a:bodyPr/>
          <a:lstStyle/>
          <a:p>
            <a:pPr eaLnBrk="1" hangingPunct="1"/>
            <a:r>
              <a:rPr lang="ru-RU" dirty="0"/>
              <a:t>Рынок народных художественных промыслов</a:t>
            </a:r>
            <a:endParaRPr lang="ru-RU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257696" y="1562793"/>
            <a:ext cx="113691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95250" algn="l"/>
              </a:tabLst>
              <a:defRPr/>
            </a:pPr>
            <a:r>
              <a:rPr lang="ru-RU" sz="3000" b="1" spc="-100" dirty="0" err="1" smtClean="0">
                <a:latin typeface="+mj-lt"/>
                <a:cs typeface="Arial" panose="020B0604020202020204" pitchFamily="34" charset="0"/>
              </a:rPr>
              <a:t>Новоуральский</a:t>
            </a:r>
            <a:r>
              <a:rPr lang="ru-RU" sz="3000" b="1" spc="-1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ru-RU" sz="3000" b="1" spc="-100" dirty="0">
                <a:latin typeface="+mj-lt"/>
                <a:cs typeface="Arial" panose="020B0604020202020204" pitchFamily="34" charset="0"/>
              </a:rPr>
              <a:t>городской округ</a:t>
            </a:r>
            <a:endParaRPr lang="ru-RU" sz="3000" b="1" spc="-1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7696" y="2116791"/>
            <a:ext cx="11934304" cy="4649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marL="342900" indent="-342900">
              <a:lnSpc>
                <a:spcPct val="92000"/>
              </a:lnSpc>
            </a:pP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Наименование практики</a:t>
            </a:r>
            <a:r>
              <a:rPr lang="ru-RU" sz="2400" dirty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  <a:t/>
            </a:r>
            <a:br>
              <a:rPr lang="ru-RU" sz="2400" dirty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ru-RU" sz="2600" b="1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Реализ</a:t>
            </a:r>
            <a:r>
              <a:rPr lang="ru-RU" sz="2600" b="1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ация </a:t>
            </a:r>
            <a:r>
              <a:rPr lang="ru-RU" sz="2600" b="1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арт-проекта «Сделано в городе Н</a:t>
            </a:r>
            <a:r>
              <a:rPr lang="ru-RU" sz="2600" b="1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»</a:t>
            </a:r>
          </a:p>
          <a:p>
            <a:pPr marL="342900" indent="-342900">
              <a:lnSpc>
                <a:spcPct val="92000"/>
              </a:lnSpc>
            </a:pP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Описание</a:t>
            </a:r>
            <a:endParaRPr lang="ru-RU" sz="2800" b="1" dirty="0" smtClean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92000"/>
              </a:lnSpc>
            </a:pP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апреле 2022 года образовалось сообщество 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мастеров (</a:t>
            </a:r>
            <a:r>
              <a:rPr lang="ru-RU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самозанятые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b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которые 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производят товары своими руками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92000"/>
              </a:lnSpc>
            </a:pP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Среди 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мастеров проводятся обучения и 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тренинги.</a:t>
            </a:r>
          </a:p>
          <a:p>
            <a:pPr marL="342900" indent="-342900">
              <a:lnSpc>
                <a:spcPct val="92000"/>
              </a:lnSpc>
            </a:pP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При поддержке 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органов местного самоуправления 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проводятся 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выставки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–продажи.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2000"/>
              </a:lnSpc>
            </a:pP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Активисты сообщества 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участвуют в разработке проекта креативного кластера Новоуральска, который будет включать в себя пространство для выставок-продаж и программу мероприятий </a:t>
            </a: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Результат</a:t>
            </a:r>
            <a:endParaRPr lang="ru-RU" sz="2800" b="1" dirty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92000"/>
              </a:lnSpc>
            </a:pPr>
            <a:r>
              <a:rPr lang="ru-RU" sz="2400" b="1" dirty="0" smtClean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  <a:t>	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сообществе мастеров 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проекта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120 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человек.</a:t>
            </a:r>
            <a:b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Общее 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посетителей 4 выставок – 7500 человек, </a:t>
            </a:r>
            <a:endParaRPr lang="ru-RU" sz="2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2000"/>
              </a:lnSpc>
            </a:pP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общее 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горожан, посетивших 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мастер-классы 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300 человек</a:t>
            </a:r>
          </a:p>
          <a:p>
            <a:pPr marL="342900" indent="-342900">
              <a:lnSpc>
                <a:spcPct val="92000"/>
              </a:lnSpc>
            </a:pP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2000"/>
              </a:lnSpc>
            </a:pP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630238" y="146050"/>
            <a:ext cx="8313737" cy="1325563"/>
          </a:xfrm>
        </p:spPr>
        <p:txBody>
          <a:bodyPr/>
          <a:lstStyle/>
          <a:p>
            <a:pPr eaLnBrk="1" hangingPunct="1"/>
            <a:r>
              <a:rPr lang="ru-RU" dirty="0"/>
              <a:t>Развитие малого и среднего предпринимательства</a:t>
            </a:r>
            <a:endParaRPr lang="ru-RU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341313" y="1637608"/>
            <a:ext cx="1141253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95250" algn="l"/>
              </a:tabLst>
              <a:defRPr/>
            </a:pPr>
            <a:r>
              <a:rPr lang="ru-RU" sz="2600" b="1" spc="-100" dirty="0" smtClean="0">
                <a:latin typeface="+mj-lt"/>
                <a:cs typeface="Arial" panose="020B0604020202020204" pitchFamily="34" charset="0"/>
              </a:rPr>
              <a:t>Березовский </a:t>
            </a:r>
            <a:r>
              <a:rPr lang="ru-RU" sz="2600" b="1" spc="-100" dirty="0">
                <a:latin typeface="+mj-lt"/>
                <a:cs typeface="Arial" panose="020B0604020202020204" pitchFamily="34" charset="0"/>
              </a:rPr>
              <a:t>городской округ</a:t>
            </a:r>
            <a:endParaRPr lang="ru-RU" sz="2600" b="1" spc="-1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1313" y="2296046"/>
            <a:ext cx="11850686" cy="47207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marL="342900" indent="-342900">
              <a:lnSpc>
                <a:spcPct val="85000"/>
              </a:lnSpc>
            </a:pP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Наименование практики</a:t>
            </a:r>
            <a:r>
              <a:rPr lang="ru-RU" sz="2400" dirty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  <a:t/>
            </a:r>
            <a:br>
              <a:rPr lang="ru-RU" sz="2400" dirty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ru-RU" sz="2600" b="1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бесплатные практикумы для </a:t>
            </a:r>
            <a:r>
              <a:rPr lang="ru-RU" sz="2600" b="1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самозанятых</a:t>
            </a:r>
          </a:p>
          <a:p>
            <a:pPr marL="342900" indent="-342900">
              <a:lnSpc>
                <a:spcPct val="85000"/>
              </a:lnSpc>
            </a:pPr>
            <a:endParaRPr lang="ru-RU" sz="900" b="1" dirty="0" smtClean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Описание</a:t>
            </a:r>
            <a:endParaRPr lang="ru-RU" sz="2800" b="1" dirty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	</a:t>
            </a:r>
            <a:r>
              <a:rPr lang="ru-RU" sz="2400" spc="-2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Практикумы направлены на получение участниками теоретических знаний и практических навыков современных и востребованных профессий</a:t>
            </a:r>
            <a:r>
              <a:rPr lang="ru-RU" sz="2400" spc="-2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.</a:t>
            </a:r>
          </a:p>
          <a:p>
            <a:pPr marL="342900" indent="-342900">
              <a:lnSpc>
                <a:spcPct val="85000"/>
              </a:lnSpc>
            </a:pPr>
            <a:r>
              <a:rPr lang="ru-RU" sz="2400" spc="-2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    По </a:t>
            </a:r>
            <a:r>
              <a:rPr lang="ru-RU" sz="2400" spc="-2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окончании </a:t>
            </a:r>
            <a:r>
              <a:rPr lang="ru-RU" sz="2400" spc="-2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практикумов </a:t>
            </a:r>
            <a:r>
              <a:rPr lang="ru-RU" sz="2400" spc="-2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всем участникам </a:t>
            </a:r>
            <a:r>
              <a:rPr lang="ru-RU" sz="2400" spc="-2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выданы </a:t>
            </a:r>
            <a:r>
              <a:rPr lang="ru-RU" sz="2400" spc="-2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сертификаты с уровнем пройденного </a:t>
            </a:r>
            <a:r>
              <a:rPr lang="ru-RU" sz="2400" spc="-2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обучения.</a:t>
            </a:r>
          </a:p>
          <a:p>
            <a:pPr marL="342900" indent="-342900">
              <a:lnSpc>
                <a:spcPct val="85000"/>
              </a:lnSpc>
            </a:pPr>
            <a:r>
              <a:rPr lang="ru-RU" sz="2400" spc="-2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    Практикумы </a:t>
            </a:r>
            <a:r>
              <a:rPr lang="ru-RU" sz="2400" spc="-2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реализуются в рамках национального проекта «Малое и среднее предпринимательство и поддержка предпринимательской инициативы»</a:t>
            </a:r>
            <a:endParaRPr lang="ru-RU" sz="2400" spc="-20" dirty="0" smtClean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85000"/>
              </a:lnSpc>
            </a:pPr>
            <a:endParaRPr lang="ru-RU" sz="900" b="1" dirty="0" smtClean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Результат</a:t>
            </a:r>
            <a:endParaRPr lang="ru-RU" sz="2800" b="1" dirty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ru-RU" sz="2400" b="1" dirty="0" smtClean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  <a:t>	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В практикумах </a:t>
            </a: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приняли участие 84 самозанятых.</a:t>
            </a:r>
          </a:p>
          <a:p>
            <a:pPr marL="342900" indent="-342900">
              <a:lnSpc>
                <a:spcPct val="85000"/>
              </a:lnSpc>
            </a:pP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9823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630238" y="146050"/>
            <a:ext cx="8313737" cy="1325563"/>
          </a:xfrm>
        </p:spPr>
        <p:txBody>
          <a:bodyPr/>
          <a:lstStyle/>
          <a:p>
            <a:pPr eaLnBrk="1" hangingPunct="1"/>
            <a:r>
              <a:rPr lang="ru-RU" dirty="0"/>
              <a:t>Развитие малого и среднего предпринимательства</a:t>
            </a:r>
            <a:endParaRPr lang="ru-RU" dirty="0" smtClean="0"/>
          </a:p>
        </p:txBody>
      </p:sp>
      <p:sp>
        <p:nvSpPr>
          <p:cNvPr id="12" name="Прямоугольник 11"/>
          <p:cNvSpPr/>
          <p:nvPr/>
        </p:nvSpPr>
        <p:spPr>
          <a:xfrm flipV="1">
            <a:off x="457200" y="1700941"/>
            <a:ext cx="11296650" cy="45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95250" algn="l"/>
              </a:tabLst>
              <a:defRPr/>
            </a:pPr>
            <a:endParaRPr lang="ru-RU" sz="3000" b="1" spc="-1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7695" y="1629295"/>
            <a:ext cx="11666018" cy="52096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marL="342900" indent="-342900">
              <a:lnSpc>
                <a:spcPct val="85000"/>
              </a:lnSpc>
            </a:pPr>
            <a:r>
              <a:rPr lang="ru-RU" sz="2600" b="1" spc="-1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Березовский городской округ</a:t>
            </a:r>
          </a:p>
          <a:p>
            <a:pPr marL="342900" indent="-342900">
              <a:lnSpc>
                <a:spcPct val="85000"/>
              </a:lnSpc>
            </a:pPr>
            <a:endParaRPr lang="ru-RU" sz="1100" b="1" dirty="0" smtClean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Наименование практики</a:t>
            </a:r>
          </a:p>
          <a:p>
            <a:pPr marL="342900" indent="-342900">
              <a:lnSpc>
                <a:spcPct val="85000"/>
              </a:lnSpc>
            </a:pPr>
            <a:r>
              <a:rPr lang="ru-RU" sz="2600" b="1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    Истории </a:t>
            </a:r>
            <a:r>
              <a:rPr lang="ru-RU" sz="2600" b="1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успеха</a:t>
            </a:r>
          </a:p>
          <a:p>
            <a:pPr marL="342900" indent="-342900">
              <a:lnSpc>
                <a:spcPct val="85000"/>
              </a:lnSpc>
            </a:pP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Описание</a:t>
            </a:r>
            <a:endParaRPr lang="ru-RU" sz="2800" b="1" dirty="0" smtClean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	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Практика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реализуется в формате встреч, мастер-классов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.  Действующие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предприниматели делятся опытом, информацией, полезной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для бизнеса, в частности:</a:t>
            </a:r>
          </a:p>
          <a:p>
            <a:pPr marL="342900" indent="-342900">
              <a:lnSpc>
                <a:spcPct val="85000"/>
              </a:lnSpc>
            </a:pP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  - директор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и основатель к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омпании по производству подарков «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Presentree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» подробно разобрал каналы продаж, маркетинг, анализ конкурентов, финансы и бюджет на рекламу,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соцсети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маркетплейсы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;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ru-RU" sz="220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ru-RU" sz="220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ru-RU" sz="220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- главный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врач медицинского центра «Березовская клиника» подробно разобрали санитарно-гигиеническую обработку, дезинфекцию, стерилизацию,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состав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аптечки, санитарно-эпидемиологические требования к оборудованию и содержанию помещений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ru-RU" sz="2800" b="1" dirty="0" smtClean="0">
                <a:solidFill>
                  <a:srgbClr val="48B1E0"/>
                </a:solidFill>
                <a:latin typeface="Calibri" panose="020F0502020204030204" pitchFamily="34" charset="0"/>
                <a:cs typeface="Arial" charset="0"/>
              </a:rPr>
              <a:t>Результат</a:t>
            </a:r>
            <a:endParaRPr lang="ru-RU" sz="2800" b="1" dirty="0">
              <a:solidFill>
                <a:srgbClr val="48B1E0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ru-RU" sz="2400" b="1" dirty="0" smtClean="0">
                <a:solidFill>
                  <a:srgbClr val="5B9BD5"/>
                </a:solidFill>
                <a:latin typeface="Calibri" panose="020F0502020204030204" pitchFamily="34" charset="0"/>
                <a:cs typeface="Arial" charset="0"/>
              </a:rPr>
              <a:t>	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Обще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е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количество участников мероприятий – 34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человека (предприниматели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самозанятые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и лица, планирующие открыть собственное </a:t>
            </a: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дело).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  <a:p>
            <a:pPr marL="342900" indent="-342900">
              <a:lnSpc>
                <a:spcPct val="85000"/>
              </a:lnSpc>
            </a:pPr>
            <a:r>
              <a:rPr lang="ru-RU" sz="2600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    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219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вердловская область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презентации_Свердловской области_16на9_24-12-18_Dikiyfilin.pptx" id="{532DBDB0-C9D7-42CE-9C72-ADE46CA1336C}" vid="{3039484B-7D1B-4FEE-9EE9-36A8412454A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@Чистый шаблон презентации_Свердловской области_16на9_24-12-18_Dikiyfilin</Template>
  <TotalTime>8607</TotalTime>
  <Words>809</Words>
  <Application>Microsoft Office PowerPoint</Application>
  <PresentationFormat>Широкоэкранный</PresentationFormat>
  <Paragraphs>134</Paragraphs>
  <Slides>11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Segoe UI</vt:lpstr>
      <vt:lpstr>Segoe UI </vt:lpstr>
      <vt:lpstr>Segoe UI Semibold</vt:lpstr>
      <vt:lpstr>Segoe UI Semilight</vt:lpstr>
      <vt:lpstr>Times New Roman</vt:lpstr>
      <vt:lpstr>Тема Office</vt:lpstr>
      <vt:lpstr>Презентация PowerPoint</vt:lpstr>
      <vt:lpstr>Рейтинг муниципальных образований  по направлению «Развитие конкуренции» </vt:lpstr>
      <vt:lpstr>Рейтинг муниципальных образований  по направлению «Развитие конкуренции» </vt:lpstr>
      <vt:lpstr>Лучшие муниципальные практики  развития конкуренции</vt:lpstr>
      <vt:lpstr>Лучшие муниципальные практики  развития конкуренции</vt:lpstr>
      <vt:lpstr>Рынок народных художественных промыслов</vt:lpstr>
      <vt:lpstr>Рынок народных художественных промыслов</vt:lpstr>
      <vt:lpstr>Развитие малого и среднего предпринимательства</vt:lpstr>
      <vt:lpstr>Развитие малого и среднего предпринимательства</vt:lpstr>
      <vt:lpstr>Развитие малого и среднего предпринимательства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DikiyFilin</dc:creator>
  <cp:lastModifiedBy>Ткачук Венера Хасановна</cp:lastModifiedBy>
  <cp:revision>470</cp:revision>
  <cp:lastPrinted>2020-11-25T04:45:22Z</cp:lastPrinted>
  <dcterms:created xsi:type="dcterms:W3CDTF">2019-01-21T02:33:19Z</dcterms:created>
  <dcterms:modified xsi:type="dcterms:W3CDTF">2023-12-14T11:13:10Z</dcterms:modified>
</cp:coreProperties>
</file>